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7" r:id="rId8"/>
    <p:sldId id="270" r:id="rId9"/>
    <p:sldId id="263" r:id="rId10"/>
    <p:sldId id="264" r:id="rId11"/>
    <p:sldId id="265" r:id="rId12"/>
    <p:sldId id="268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46" d="100"/>
          <a:sy n="46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5071"/>
            <a:ext cx="7743852" cy="2508243"/>
          </a:xfr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  <a:bevelB w="0" h="0" prst="slope"/>
          </a:sp3d>
        </p:spPr>
        <p:txBody>
          <a:bodyPr>
            <a:normAutofit fontScale="90000"/>
          </a:bodyPr>
          <a:lstStyle/>
          <a:p>
            <a:pPr algn="l"/>
            <a:r>
              <a:rPr lang="ru-RU" sz="7200" b="1" i="1" dirty="0" smtClean="0">
                <a:solidFill>
                  <a:schemeClr val="bg1"/>
                </a:solidFill>
              </a:rPr>
              <a:t/>
            </a:r>
            <a:br>
              <a:rPr lang="ru-RU" sz="7200" b="1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класс: </a:t>
            </a:r>
            <a:r>
              <a:rPr lang="ru-RU" b="1" i="1" dirty="0" smtClean="0">
                <a:solidFill>
                  <a:srgbClr val="C00000"/>
                </a:solidFill>
              </a:rPr>
              <a:t>9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предмет</a:t>
            </a:r>
            <a:r>
              <a:rPr lang="ru-RU" b="1" i="1" dirty="0" smtClean="0">
                <a:solidFill>
                  <a:srgbClr val="FFC000"/>
                </a:solidFill>
              </a:rPr>
              <a:t>: </a:t>
            </a:r>
            <a:r>
              <a:rPr lang="ru-RU" b="1" i="1" dirty="0" smtClean="0">
                <a:solidFill>
                  <a:srgbClr val="C00000"/>
                </a:solidFill>
              </a:rPr>
              <a:t>биология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раздел: </a:t>
            </a:r>
            <a:r>
              <a:rPr lang="ru-RU" b="1" i="1" dirty="0" smtClean="0">
                <a:solidFill>
                  <a:srgbClr val="C00000"/>
                </a:solidFill>
              </a:rPr>
              <a:t>Пищеварительная система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тема урока:</a:t>
            </a:r>
            <a:r>
              <a:rPr lang="ru-RU" sz="7200" b="1" i="1" dirty="0">
                <a:solidFill>
                  <a:schemeClr val="bg1"/>
                </a:solidFill>
              </a:rPr>
              <a:t/>
            </a:r>
            <a:br>
              <a:rPr lang="ru-RU" sz="7200" b="1" i="1" dirty="0">
                <a:solidFill>
                  <a:schemeClr val="bg1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Гигиена питания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493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ГУО «Гожская средняя школа»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5589240"/>
            <a:ext cx="3677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Карпенко О.Г.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Учитель химии и биологии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Режим питания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4429132"/>
            <a:ext cx="1790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7.00</a:t>
            </a:r>
          </a:p>
          <a:p>
            <a:pPr algn="ctr"/>
            <a:r>
              <a:rPr lang="ru-RU" sz="3600" b="1" dirty="0" smtClean="0"/>
              <a:t>завтрак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1428736"/>
            <a:ext cx="1353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10.00</a:t>
            </a:r>
          </a:p>
          <a:p>
            <a:pPr algn="ctr"/>
            <a:r>
              <a:rPr lang="ru-RU" sz="4000" b="1" dirty="0" err="1" smtClean="0"/>
              <a:t>ланч</a:t>
            </a:r>
            <a:endParaRPr lang="ru-RU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72198" y="1500174"/>
            <a:ext cx="1353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14.00</a:t>
            </a:r>
          </a:p>
          <a:p>
            <a:pPr algn="ctr"/>
            <a:r>
              <a:rPr lang="ru-RU" sz="4000" b="1" dirty="0" smtClean="0"/>
              <a:t>обед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13570" y="4357694"/>
            <a:ext cx="21123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17.00</a:t>
            </a:r>
          </a:p>
          <a:p>
            <a:pPr algn="ctr"/>
            <a:r>
              <a:rPr lang="ru-RU" sz="4000" b="1" dirty="0" smtClean="0"/>
              <a:t>полдник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5357826"/>
            <a:ext cx="1372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19.00</a:t>
            </a:r>
          </a:p>
          <a:p>
            <a:pPr algn="ctr"/>
            <a:r>
              <a:rPr lang="ru-RU" sz="4000" b="1" dirty="0" smtClean="0"/>
              <a:t>ужин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2964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Практическая работа</a:t>
            </a:r>
            <a:br>
              <a:rPr lang="ru-RU" dirty="0" smtClean="0"/>
            </a:br>
            <a:r>
              <a:rPr lang="ru-RU" sz="3100" b="1" dirty="0" smtClean="0"/>
              <a:t>Составление суточного пищевого рациона</a:t>
            </a:r>
            <a:endParaRPr lang="ru-RU" sz="31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71612"/>
          <a:ext cx="8286808" cy="461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43008"/>
                <a:gridCol w="1143008"/>
                <a:gridCol w="2143140"/>
                <a:gridCol w="2428892"/>
              </a:tblGrid>
              <a:tr h="1232306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Приёмы пищи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Распределение калорийности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Суточная потребность в килокалориях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Меню</a:t>
                      </a:r>
                      <a:endParaRPr lang="ru-RU" sz="2400" dirty="0"/>
                    </a:p>
                  </a:txBody>
                  <a:tcPr/>
                </a:tc>
              </a:tr>
              <a:tr h="91083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Завтрак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25%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500 ккал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  <a:p>
                      <a:pPr algn="ctr"/>
                      <a:endParaRPr lang="ru-RU" sz="2400" b="1" dirty="0"/>
                    </a:p>
                    <a:p>
                      <a:pPr algn="ctr"/>
                      <a:endParaRPr lang="ru-RU" sz="2400" b="1" dirty="0"/>
                    </a:p>
                    <a:p>
                      <a:pPr algn="ctr"/>
                      <a:endParaRPr lang="ru-RU" sz="2400" b="1" dirty="0"/>
                    </a:p>
                    <a:p>
                      <a:pPr algn="ctr"/>
                      <a:r>
                        <a:rPr lang="ru-RU" sz="2400" b="1" dirty="0" smtClean="0"/>
                        <a:t>3000 ккал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15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Обед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35-40%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800 ккал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9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Полдник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15%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300 ккал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79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Ужин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20-25%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400 ккал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Пищевые отравления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736"/>
            <a:ext cx="2657479" cy="27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2872981" cy="226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2500330" cy="20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14818"/>
            <a:ext cx="2714644" cy="203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357694"/>
            <a:ext cx="2571768" cy="19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214818"/>
            <a:ext cx="2928958" cy="19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857364"/>
            <a:ext cx="2786050" cy="33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правильные рекомендации: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А)  употребление йогуртов и обезжиренного молока;</a:t>
            </a:r>
          </a:p>
          <a:p>
            <a:r>
              <a:rPr lang="ru-RU" dirty="0" smtClean="0"/>
              <a:t>Б)  быстрое питание;</a:t>
            </a:r>
          </a:p>
          <a:p>
            <a:r>
              <a:rPr lang="ru-RU" dirty="0" smtClean="0"/>
              <a:t>В)  ограничение овощей и фруктов;</a:t>
            </a:r>
          </a:p>
          <a:p>
            <a:r>
              <a:rPr lang="ru-RU" dirty="0" smtClean="0"/>
              <a:t>Г)  ограничение соли;</a:t>
            </a:r>
          </a:p>
          <a:p>
            <a:r>
              <a:rPr lang="ru-RU" dirty="0" smtClean="0"/>
              <a:t>Д)  ограничение животных жиров;</a:t>
            </a:r>
          </a:p>
          <a:p>
            <a:r>
              <a:rPr lang="ru-RU" dirty="0" smtClean="0"/>
              <a:t>Е)  употребление только белого хлеба;</a:t>
            </a:r>
          </a:p>
          <a:p>
            <a:r>
              <a:rPr lang="ru-RU" dirty="0" smtClean="0"/>
              <a:t>Ж)  ограничение сладостей;</a:t>
            </a:r>
          </a:p>
          <a:p>
            <a:r>
              <a:rPr lang="ru-RU" dirty="0" smtClean="0"/>
              <a:t>З)  употребление рыбы и птицы;</a:t>
            </a:r>
          </a:p>
          <a:p>
            <a:r>
              <a:rPr lang="ru-RU" dirty="0" smtClean="0"/>
              <a:t>И)  употребление хлеба из муки грубого помола;</a:t>
            </a:r>
          </a:p>
          <a:p>
            <a:r>
              <a:rPr lang="ru-RU" dirty="0" smtClean="0"/>
              <a:t>К)  сладости необходимы в ежедневном рационе, так как</a:t>
            </a:r>
          </a:p>
          <a:p>
            <a:r>
              <a:rPr lang="ru-RU" dirty="0" smtClean="0"/>
              <a:t>     он содержат витамины;</a:t>
            </a:r>
          </a:p>
          <a:p>
            <a:r>
              <a:rPr lang="ru-RU" dirty="0" smtClean="0"/>
              <a:t>Л)  5-тиразовый режим питания;</a:t>
            </a:r>
          </a:p>
          <a:p>
            <a:r>
              <a:rPr lang="ru-RU" dirty="0" smtClean="0"/>
              <a:t>М)  наиболее калорийным должен быть обед и ужин;</a:t>
            </a:r>
          </a:p>
          <a:p>
            <a:r>
              <a:rPr lang="ru-RU" dirty="0" smtClean="0"/>
              <a:t>Н)  утром лучше не завтракать;</a:t>
            </a:r>
          </a:p>
          <a:p>
            <a:r>
              <a:rPr lang="ru-RU" dirty="0" smtClean="0"/>
              <a:t>О)  необходимо постоянно соблюдать диеты (вегетарианство,</a:t>
            </a:r>
          </a:p>
          <a:p>
            <a:r>
              <a:rPr lang="ru-RU" dirty="0" smtClean="0"/>
              <a:t>      раздельное питание, питание по группам крови и т.д.)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Домашнее задание: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772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Повторить тему «Пищеварительная система» </a:t>
            </a:r>
          </a:p>
          <a:p>
            <a:pPr marL="342900" indent="-342900"/>
            <a:r>
              <a:rPr lang="ru-RU" sz="3200" b="1" dirty="0" smtClean="0"/>
              <a:t>     (параграфы 26-29); </a:t>
            </a:r>
          </a:p>
          <a:p>
            <a:pPr marL="342900" indent="-342900"/>
            <a:r>
              <a:rPr lang="ru-RU" sz="3200" b="1" dirty="0" smtClean="0"/>
              <a:t>2. Оценить свой суточный рацион питания.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5119690" cy="49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Спасибо за урок!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0246" y="5786454"/>
            <a:ext cx="6469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Приятного аппетита!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1934" y="6215082"/>
            <a:ext cx="94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голод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57620" y="85723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050" y="1214422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Пищеварительный центр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857620" y="157161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488" y="2000240"/>
            <a:ext cx="284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Регуляция пищеварения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71670" y="2428868"/>
            <a:ext cx="185738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29058" y="2428868"/>
            <a:ext cx="207170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1462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нервная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86446" y="2714620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гуморальная</a:t>
            </a:r>
            <a:endParaRPr lang="ru-RU" sz="2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5715008" y="3143248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00826" y="3143248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8409" y="3500438"/>
            <a:ext cx="2080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условные</a:t>
            </a:r>
          </a:p>
          <a:p>
            <a:pPr algn="ctr"/>
            <a:r>
              <a:rPr lang="ru-RU" sz="2000" dirty="0" smtClean="0"/>
              <a:t>рефлексы</a:t>
            </a:r>
          </a:p>
          <a:p>
            <a:pPr algn="ctr"/>
            <a:r>
              <a:rPr lang="ru-RU" sz="2000" dirty="0" smtClean="0"/>
              <a:t>(приобретённые)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(рецепторы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рта, желудка)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2330" y="3500438"/>
            <a:ext cx="19440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безусловные</a:t>
            </a:r>
          </a:p>
          <a:p>
            <a:pPr algn="ctr"/>
            <a:r>
              <a:rPr lang="ru-RU" sz="2000" dirty="0" smtClean="0"/>
              <a:t>рефлексы</a:t>
            </a:r>
          </a:p>
          <a:p>
            <a:pPr algn="ctr"/>
            <a:r>
              <a:rPr lang="ru-RU" sz="2000" dirty="0" smtClean="0"/>
              <a:t>(врождённые)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(вид, запах пищи)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1142976" y="314324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857356" y="3143248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2844" y="3429000"/>
            <a:ext cx="1919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гормоны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(</a:t>
            </a:r>
            <a:r>
              <a:rPr lang="ru-RU" dirty="0" err="1" smtClean="0">
                <a:solidFill>
                  <a:srgbClr val="00B0F0"/>
                </a:solidFill>
              </a:rPr>
              <a:t>холецистокинин</a:t>
            </a:r>
            <a:r>
              <a:rPr lang="ru-RU" dirty="0" smtClean="0">
                <a:solidFill>
                  <a:srgbClr val="00B0F0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секретин)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108" y="3429000"/>
            <a:ext cx="2249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полупереваренная</a:t>
            </a:r>
          </a:p>
          <a:p>
            <a:pPr algn="ctr"/>
            <a:r>
              <a:rPr lang="ru-RU" sz="2000" dirty="0" smtClean="0"/>
              <a:t>пища</a:t>
            </a:r>
            <a:endParaRPr lang="ru-RU" sz="2000" dirty="0"/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4071934" y="1500174"/>
            <a:ext cx="785818" cy="7643866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285984" y="5072074"/>
            <a:ext cx="4129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Усиление /торможение работы ЖКТ</a:t>
            </a:r>
            <a:endParaRPr lang="ru-RU" sz="2000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4357686" y="600076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286116" y="428604"/>
            <a:ext cx="174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насыщение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Вопросы для рассмотрения:</a:t>
            </a:r>
            <a:endParaRPr lang="ru-RU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357718" cy="47863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Понятие рационального питания;</a:t>
            </a:r>
          </a:p>
          <a:p>
            <a:r>
              <a:rPr lang="ru-RU" dirty="0" smtClean="0"/>
              <a:t>Принципы рационального питания;</a:t>
            </a:r>
          </a:p>
          <a:p>
            <a:r>
              <a:rPr lang="ru-RU" dirty="0" smtClean="0"/>
              <a:t>Практическая работа «Составление суточного рациона питания»;</a:t>
            </a:r>
          </a:p>
          <a:p>
            <a:r>
              <a:rPr lang="ru-RU" dirty="0" smtClean="0"/>
              <a:t>Пищевые отравления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5005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Рациональное питание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214842" cy="45005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Качество, количество и режим приёма пищи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Достаточное в количественном и полноценное в качественном отношении питание, удовлетворяющее энергетическим и пластическим потребностям организма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457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Принципы рационального питания: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3686187"/>
          </a:xfrm>
        </p:spPr>
        <p:txBody>
          <a:bodyPr>
            <a:normAutofit/>
          </a:bodyPr>
          <a:lstStyle/>
          <a:p>
            <a:r>
              <a:rPr lang="ru-RU" dirty="0" smtClean="0"/>
              <a:t>Умеренность;</a:t>
            </a:r>
          </a:p>
          <a:p>
            <a:r>
              <a:rPr lang="ru-RU" dirty="0" smtClean="0"/>
              <a:t>Сбалансированность </a:t>
            </a:r>
          </a:p>
          <a:p>
            <a:pPr>
              <a:buNone/>
            </a:pPr>
            <a:r>
              <a:rPr lang="ru-RU" dirty="0" smtClean="0"/>
              <a:t>    и биологическая полноценность;</a:t>
            </a:r>
          </a:p>
          <a:p>
            <a:r>
              <a:rPr lang="ru-RU" dirty="0" smtClean="0"/>
              <a:t>Разнообразие;</a:t>
            </a:r>
          </a:p>
          <a:p>
            <a:r>
              <a:rPr lang="ru-RU" dirty="0" smtClean="0"/>
              <a:t>Режим питания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1428736"/>
            <a:ext cx="348883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Умеренность</a:t>
            </a:r>
            <a:br>
              <a:rPr lang="ru-RU" b="1" dirty="0" smtClean="0"/>
            </a:br>
            <a:r>
              <a:rPr lang="ru-RU" b="1" dirty="0" smtClean="0"/>
              <a:t> (энергетический баланс)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428736"/>
            <a:ext cx="654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Калория </a:t>
            </a:r>
            <a:r>
              <a:rPr lang="ru-RU" b="1" dirty="0" smtClean="0">
                <a:solidFill>
                  <a:srgbClr val="7030A0"/>
                </a:solidFill>
              </a:rPr>
              <a:t>– количество энергии, которое необходимо затратить,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    чтобы нагреть 1л воды на 1 градус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71462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Дети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1300 ккал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4286256"/>
            <a:ext cx="1273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Юноши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3300 ккал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643182"/>
            <a:ext cx="1273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Девушки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2800 ккал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4143380"/>
            <a:ext cx="1273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Взрослые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2300 ккал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2500306"/>
            <a:ext cx="1492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Тяжёлая </a:t>
            </a:r>
          </a:p>
          <a:p>
            <a:pPr algn="ctr"/>
            <a:r>
              <a:rPr lang="ru-RU" sz="2000" b="1" dirty="0" smtClean="0"/>
              <a:t>физическая</a:t>
            </a:r>
          </a:p>
          <a:p>
            <a:pPr algn="ctr"/>
            <a:r>
              <a:rPr lang="ru-RU" sz="2000" b="1" dirty="0" smtClean="0"/>
              <a:t> работа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4500 ккал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071678"/>
            <a:ext cx="830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Калорийность пищи должна зависеть от </a:t>
            </a:r>
            <a:r>
              <a:rPr lang="ru-RU" b="1" u="sng" dirty="0" smtClean="0">
                <a:solidFill>
                  <a:srgbClr val="002060"/>
                </a:solidFill>
              </a:rPr>
              <a:t>возраста, пола, физической активности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357562"/>
            <a:ext cx="16975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929198"/>
            <a:ext cx="17084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357562"/>
            <a:ext cx="1714512" cy="114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857760"/>
            <a:ext cx="1347790" cy="16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78619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Сбалансированность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Соотношение  </a:t>
            </a:r>
            <a:r>
              <a:rPr lang="ru-RU" sz="2000" dirty="0" smtClean="0">
                <a:solidFill>
                  <a:srgbClr val="C00000"/>
                </a:solidFill>
              </a:rPr>
              <a:t>белков : жиров : углеводов = 1 : 1 : 5  </a:t>
            </a:r>
            <a:r>
              <a:rPr lang="ru-RU" sz="2000" dirty="0" smtClean="0"/>
              <a:t>(для детей)</a:t>
            </a:r>
          </a:p>
          <a:p>
            <a:pPr algn="ctr"/>
            <a:r>
              <a:rPr lang="ru-RU" sz="2000" dirty="0" smtClean="0"/>
              <a:t>                                                        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1 : 1 : 4  </a:t>
            </a:r>
            <a:r>
              <a:rPr lang="ru-RU" sz="2000" dirty="0" smtClean="0"/>
              <a:t>(для взрослых)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2643182"/>
          <a:ext cx="7000924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возраст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белки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углеводы</a:t>
                      </a:r>
                      <a:endParaRPr lang="ru-RU" sz="28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5-7 лет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72-75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75-80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250-350</a:t>
                      </a:r>
                      <a:endParaRPr lang="ru-RU" sz="28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15-16 лет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100-120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90-110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420-450</a:t>
                      </a:r>
                      <a:endParaRPr lang="ru-RU" sz="28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взрослые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100-120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60-80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400-500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042" y="2285992"/>
            <a:ext cx="6467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Суточные нормы белков, жиров, углеводов в пище (в г):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1785950" cy="170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8625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929198"/>
            <a:ext cx="1766405" cy="17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785926"/>
            <a:ext cx="19998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3529" y="1214422"/>
            <a:ext cx="19914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428736"/>
            <a:ext cx="2071702" cy="155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Разнообразие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214678" y="3214686"/>
            <a:ext cx="242889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Полноценная</a:t>
            </a:r>
          </a:p>
          <a:p>
            <a:pPr algn="ctr"/>
            <a:r>
              <a:rPr lang="ru-RU" sz="2000" b="1" dirty="0" smtClean="0"/>
              <a:t>пища</a:t>
            </a:r>
            <a:endParaRPr lang="ru-RU" sz="2000" b="1" dirty="0"/>
          </a:p>
        </p:txBody>
      </p:sp>
      <p:cxnSp>
        <p:nvCxnSpPr>
          <p:cNvPr id="6" name="Прямая со стрелкой 5"/>
          <p:cNvCxnSpPr>
            <a:endCxn id="25" idx="3"/>
          </p:cNvCxnSpPr>
          <p:nvPr/>
        </p:nvCxnSpPr>
        <p:spPr>
          <a:xfrm rot="10800000">
            <a:off x="3350916" y="3128990"/>
            <a:ext cx="1006771" cy="58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26" idx="3"/>
          </p:cNvCxnSpPr>
          <p:nvPr/>
        </p:nvCxnSpPr>
        <p:spPr>
          <a:xfrm rot="10800000" flipV="1">
            <a:off x="3051636" y="3714751"/>
            <a:ext cx="1306051" cy="70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429124" y="3214688"/>
            <a:ext cx="1428760" cy="428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7686" y="3643314"/>
            <a:ext cx="192882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786182" y="4143380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3893339" y="3321843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00298" y="2928934"/>
            <a:ext cx="85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белки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14546" y="421481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жиры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643306" y="4572008"/>
            <a:ext cx="1242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углеводы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29058" y="2643182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вода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72132" y="2857496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витамины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286512" y="3929066"/>
            <a:ext cx="2333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минеральные соли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завитушками и снежинкам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завитушками и снежинками</Template>
  <TotalTime>334</TotalTime>
  <Words>432</Words>
  <Application>Microsoft Office PowerPoint</Application>
  <PresentationFormat>Экран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оформления с завитушками и снежинками</vt:lpstr>
      <vt:lpstr> класс: 9 предмет: биология раздел: Пищеварительная система тема урока: Гигиена питания</vt:lpstr>
      <vt:lpstr>Слайд 2</vt:lpstr>
      <vt:lpstr>Вопросы для рассмотрения:</vt:lpstr>
      <vt:lpstr>Рациональное питание</vt:lpstr>
      <vt:lpstr>Принципы рационального питания:</vt:lpstr>
      <vt:lpstr>Умеренность  (энергетический баланс)</vt:lpstr>
      <vt:lpstr>Сбалансированность</vt:lpstr>
      <vt:lpstr>Слайд 8</vt:lpstr>
      <vt:lpstr>Разнообразие</vt:lpstr>
      <vt:lpstr>Режим питания</vt:lpstr>
      <vt:lpstr>Практическая работа Составление суточного пищевого рациона</vt:lpstr>
      <vt:lpstr>Пищевые отравления</vt:lpstr>
      <vt:lpstr>Выберите правильные рекомендации:</vt:lpstr>
      <vt:lpstr>Домашнее задание: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класс: 9 предмет: биология раздел: Пищеварительная система тема урока: Гигиена питания</dc:title>
  <dc:subject>Шаблон оформления</dc:subject>
  <dc:creator>Admin</dc:creator>
  <cp:keywords>Шаблон оформления</cp:keywords>
  <dc:description>Корпорация Майкрософт
Шаблон оформления</dc:description>
  <cp:lastModifiedBy>Olga</cp:lastModifiedBy>
  <cp:revision>40</cp:revision>
  <dcterms:created xsi:type="dcterms:W3CDTF">2010-02-12T14:41:40Z</dcterms:created>
  <dcterms:modified xsi:type="dcterms:W3CDTF">2012-04-22T18:51:06Z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TC103899571049</vt:lpwstr>
  </property>
</Properties>
</file>